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2" r:id="rId3"/>
    <p:sldId id="257" r:id="rId4"/>
    <p:sldId id="258" r:id="rId5"/>
    <p:sldId id="260" r:id="rId6"/>
    <p:sldId id="263" r:id="rId7"/>
    <p:sldId id="265" r:id="rId8"/>
    <p:sldId id="266" r:id="rId9"/>
    <p:sldId id="268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5138FB7-2E9F-4ABC-9D03-121EA33995F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C1898C9-19F7-4EF0-B6E3-AFE687190A5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B050"/>
                </a:solidFill>
              </a:rPr>
              <a:t>Семейный урок, как основа формирования духовно – нравственных ценностей человека </a:t>
            </a:r>
            <a:endParaRPr lang="ru-RU" sz="54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Выполнила: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Зайчикова</a:t>
            </a:r>
            <a:r>
              <a:rPr lang="ru-RU" dirty="0" smtClean="0">
                <a:solidFill>
                  <a:schemeClr val="tx1"/>
                </a:solidFill>
              </a:rPr>
              <a:t> Анжела Александровна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 начальных классов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ГБОУ СОШ № 8 </a:t>
            </a:r>
            <a:r>
              <a:rPr lang="ru-RU" dirty="0" err="1" smtClean="0">
                <a:solidFill>
                  <a:schemeClr val="tx1"/>
                </a:solidFill>
              </a:rPr>
              <a:t>п.г.т</a:t>
            </a:r>
            <a:r>
              <a:rPr lang="ru-RU" dirty="0" smtClean="0">
                <a:solidFill>
                  <a:schemeClr val="tx1"/>
                </a:solidFill>
              </a:rPr>
              <a:t>. Алексеевка </a:t>
            </a:r>
            <a:r>
              <a:rPr lang="ru-RU" dirty="0" err="1" smtClean="0">
                <a:solidFill>
                  <a:schemeClr val="tx1"/>
                </a:solidFill>
              </a:rPr>
              <a:t>г.о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Кинель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47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83264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«Бабка спала на сундуке…».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 деталь говорит о том, что героиня - человек очень неприхотливый, нетребовательный, скромный, хотя</a:t>
            </a:r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«всю ночь она тяжело ворочалась с боку на бок»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ей было неудобно, плохо. В остальных цитатах явно просматривается недопустимо пренебрежительное отношение внука к бабушке: </a:t>
            </a:r>
            <a:r>
              <a:rPr lang="ru-RU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«сбрасывал на руки бабке пальто и шапку, швырял на стул сумку с книгами и кричал: Бабка, поесть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!», «бабка, не мешай», «</a:t>
            </a:r>
            <a:r>
              <a:rPr lang="ru-RU" sz="24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Идем, идем! Можешь с ней не здороваться. Она у нас старая </a:t>
            </a:r>
            <a:r>
              <a:rPr lang="ru-RU" sz="2400" b="1" dirty="0" smtClean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старушенция».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помогают сделать выводы о характерах героев, и, конечно, задуматься о своем отношении к бабушкам и дедушкам. Дети учатся внимательному, вдумчивому чтению, родители помогают.</a:t>
            </a:r>
          </a:p>
        </p:txBody>
      </p:sp>
    </p:spTree>
    <p:extLst>
      <p:ext uri="{BB962C8B-B14F-4D97-AF65-F5344CB8AC3E}">
        <p14:creationId xmlns:p14="http://schemas.microsoft.com/office/powerpoint/2010/main" val="168603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2400" cy="761256"/>
          </a:xfrm>
        </p:spPr>
        <p:txBody>
          <a:bodyPr/>
          <a:lstStyle/>
          <a:p>
            <a:r>
              <a:rPr lang="ru-RU" dirty="0"/>
              <a:t>Маршрутный лист 3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55776" y="1412776"/>
            <a:ext cx="5972200" cy="2736304"/>
          </a:xfrm>
        </p:spPr>
        <p:txBody>
          <a:bodyPr>
            <a:normAutofit fontScale="92500" lnSpcReduction="20000"/>
          </a:bodyPr>
          <a:lstStyle/>
          <a:p>
            <a:pPr marL="457200" indent="-457200" algn="l">
              <a:buAutoNum type="arabicPeriod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ролям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разговор.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Борьки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товарищем. Какое место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сюжете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 занимает этот эпизод? Почему вы так думаете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 чем говорит Борька с родителями после этого диалога? Поняли его папа и мама?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45024"/>
            <a:ext cx="1958529" cy="2631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2384128" cy="3105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44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6737"/>
            <a:ext cx="7772400" cy="6724631"/>
          </a:xfrm>
        </p:spPr>
        <p:txBody>
          <a:bodyPr/>
          <a:lstStyle/>
          <a:p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Пришел к Борьке товарищ. Товарищ сказал: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Здравствуйте, бабушка!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Борька весело подтолкнул его локтем: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Идем, идем! Можешь с ней не здороваться. Она у нас старая старушенция.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Бабка одернула кофту, поправила платок и тихо пошевелила губами: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Обидеть — что ударить, приласкать — надо слова искать.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в соседней комнате товарищ говорил Борьке: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А с нашей бабушкой всегда здороваются. И свои, и чужие. Она у нас главная.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Как это — главная? — заинтересовался Борька.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Ну, старенькая... всех вырастила. Ее нельзя обижать. А что же ты со своей-то так? Смотри, отец взгреет за это.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Не взгреет! — нахмурился Борька. </a:t>
            </a: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Он сам с ней </a:t>
            </a:r>
            <a:r>
              <a:rPr lang="ru-RU" sz="17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 здоровается</a:t>
            </a: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Товарищ покачал головой.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Чудно! Теперь старых все уважают. Советская власть знаешь как за них заступается! Вот у одних в нашем дворе старичку плохо жилось, так ему теперь они платят. Суд постановил. А стыдно-то как перед всеми, жуть!</a:t>
            </a:r>
            <a:b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Да мы свою бабку не обижаем, — покраснел Борька. — Она у нас... </a:t>
            </a:r>
            <a:r>
              <a:rPr lang="ru-RU" sz="17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сыта и здрава</a:t>
            </a:r>
            <a:r>
              <a:rPr lang="ru-RU" sz="17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7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Наша бабка лучше всех, а живет хуже всех — никто о ней не заботится.</a:t>
            </a:r>
            <a:b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Мать удивлялась, а отец сердился:</a:t>
            </a:r>
            <a:b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Кто это тебя научил родителей осуждать? Смотри у меня — мал еще!</a:t>
            </a:r>
            <a:b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И, разволновавшись, набрасывался на бабку:</a:t>
            </a:r>
            <a:b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Вы, что ли, мамаша, ребенка учите? </a:t>
            </a:r>
            <a:r>
              <a:rPr lang="ru-RU" sz="1700" dirty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недовольны нами, могли бы сами сказать</a:t>
            </a:r>
            <a:r>
              <a:rPr lang="ru-RU" sz="1700" dirty="0" smtClean="0">
                <a:solidFill>
                  <a:schemeClr val="tx2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722313" y="5200650"/>
            <a:ext cx="45719" cy="10055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87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9"/>
            <a:ext cx="7772400" cy="792088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Маршрутный лист 4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412776"/>
            <a:ext cx="7772400" cy="5040560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характеризуют героев: родителей, Борьку, бабушку. Разделите слова на три группы. Добавьте свои, если считаете нужным.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ДОБРОТА, УЧАСТИЕ, РАВНОДУШИЕ, ГРУБОСТЬ, ДУШЕВНАЯ ЧЁРСТВОСТЬ, ЧУТКОСТЬ, ВНИМАНИЕ, БЕССЕРДЕЧИЕ, СПРАВЕДЛИВОСТЬ, НЕВОСПИТАННОСТЬ, ЗЛОСТЬ, ТРУДОЛЮБИЕ, МИЛОСЕРДИЕ, РАЗДРАЖИТЕЛЬНОСТЬ, МУДРОСТЬ, УВАЖЕНИЕ, ЛАСКА, ЗАБОТА, НЕВНИМАТЕЛЬНОСТЬ…. </a:t>
            </a:r>
            <a:endPara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Прикрепите слова на доске под портретами героев. Поясните, почему так охарактеризовали?</a:t>
            </a:r>
          </a:p>
        </p:txBody>
      </p:sp>
    </p:spTree>
    <p:extLst>
      <p:ext uri="{BB962C8B-B14F-4D97-AF65-F5344CB8AC3E}">
        <p14:creationId xmlns:p14="http://schemas.microsoft.com/office/powerpoint/2010/main" val="177503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435280" cy="7647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4360"/>
            <a:ext cx="2232248" cy="2982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" r="48237" b="1274"/>
          <a:stretch/>
        </p:blipFill>
        <p:spPr bwMode="auto">
          <a:xfrm>
            <a:off x="3563887" y="172972"/>
            <a:ext cx="2051663" cy="2963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56351"/>
            <a:ext cx="2608654" cy="2980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88224" y="3356992"/>
            <a:ext cx="14401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Чуткость,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Мудрость,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Забота,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Ласка,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Трудолюбие 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3356992"/>
            <a:ext cx="23042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Душевная черствость,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Равнодушие,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Бессердечие,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Раздражительность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63887" y="3442311"/>
            <a:ext cx="197355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Справедливость,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Невоспитанность,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Злость,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Грубость.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81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48072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Маршрутный лист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Соберите пословицы. Чьи пословицы? Какие пословицы из рассказа вы ещё помните? Что можно добавить к характеристике героя рассказа? Поясните смысл нескольких пословиц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Рассказ заканчивается смертью бабки. От неё семье осталась шкатулка. Прочитайте эпизод со шкатулкой. Как вы думаете, что чувствуют герои рассказа.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3049" y="4115222"/>
            <a:ext cx="2663601" cy="2554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06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8" y="404664"/>
            <a:ext cx="9035157" cy="2795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200231"/>
            <a:ext cx="5072236" cy="3629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829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01" r="15661" b="18342"/>
          <a:stretch/>
        </p:blipFill>
        <p:spPr bwMode="auto">
          <a:xfrm>
            <a:off x="6932963" y="580701"/>
            <a:ext cx="2156041" cy="2802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102" y="216318"/>
            <a:ext cx="78934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Прочитав рассказ В. Осеевой, я понял(а)…..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145" y="1412776"/>
            <a:ext cx="66958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 времена важным остается …..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отому что ….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5" y="3382977"/>
            <a:ext cx="92767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уроке самым важным мне показалось……..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….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25144"/>
            <a:ext cx="87118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хотел(а) бы добавить важную для меня мысль,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навеянную книгой ….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578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450" y="2204864"/>
            <a:ext cx="885922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sz="6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56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 рассказу В. Осеевой «Бабка»</a:t>
            </a:r>
            <a:endParaRPr lang="ru-RU" sz="4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44824"/>
            <a:ext cx="5040560" cy="4629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422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7738119" cy="905272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Цель урока: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916832"/>
            <a:ext cx="7772400" cy="3456384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традиции семейного чтения;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семейные ценности;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читательскую грамотность обучающихся;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культурное поле для общения поколений.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6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1080120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Фокус урока: 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844824"/>
            <a:ext cx="7772400" cy="374441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Акцент на самостоятельную работу учеников, а не на роли учителя как единственного источника информации 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8" b="21138"/>
          <a:stretch/>
        </p:blipFill>
        <p:spPr bwMode="auto">
          <a:xfrm>
            <a:off x="1763688" y="3669482"/>
            <a:ext cx="6120680" cy="285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48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7678"/>
            <a:ext cx="7772400" cy="936104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Задачи урока: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980728"/>
            <a:ext cx="7772400" cy="3283818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умение извлекать нравственные уроки произведения;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точно выражать свои мысли 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 текст;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поступки героев;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выводы по рассказу;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уважительное отношение к своей семье, чувство сопереживания и сострадания к родным и близким.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40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295232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Маршрутный лист 1 </a:t>
            </a:r>
            <a: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Как выглядела бабушка из рассказа Осеевой? Найдите в тексте, подчеркните, прочитайте. 2. Рассмотрите 3 портрета. Какой из них мог бы стать иллюстрацией к рассказу. Почему?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429363"/>
            <a:ext cx="2952328" cy="2778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07232"/>
            <a:ext cx="2160240" cy="2800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20099"/>
            <a:ext cx="2445492" cy="280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91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332656"/>
            <a:ext cx="4546848" cy="525658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b="1" u="sng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Бабка была тучная, широкая, с мягким, певучим голосом. В старой вязаной кофте, с подоткнутой за пояс юбкой</a:t>
            </a:r>
            <a:r>
              <a:rPr lang="ru-RU" sz="2000" b="1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расхаживала она по комнатам, неожиданно появляясь перед глазами как большая тень.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Всю квартиру собой заполонила!.. — ворчал </a:t>
            </a:r>
            <a:r>
              <a:rPr lang="ru-RU" sz="2000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Борькин</a:t>
            </a: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отец.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мать робко возражала ему: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Старый человек... Куда же ей деться?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— Зажилась на свете... — вздыхал отец. — В инвалидном доме ей место — вот где!</a:t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Все в доме, не исключая и Борьки, смотрели на бабку как на совершенно лишнего человека.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2"/>
            <a:ext cx="377453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48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Маршрутный лист 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29654" y="1268759"/>
            <a:ext cx="508367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Какую работу выполняла бабушка в семье? Подчеркните в тексте и зачитайте вслух.  Получала ли она хоть какую-то благодарность за свой труд и заботу? Какой вывод можно сделать?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Прием «Литературная зоркость».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фрагменты рассказа, выделите важные для понимания темы урока детали, определите их роль в повествовании.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именно этот отрывок вам предложен.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080802" cy="3528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24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8"/>
            <a:ext cx="8136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Бабка вставала раньше всех, готовила завтрак, а затем будила всех домочадцев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разбегались по своим делам, дочь перед уходом давала наставления матери.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Целый день бабка занималась по хозяйству, а иногда брала спицы и начинала вязать.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01008"/>
            <a:ext cx="4176464" cy="2779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674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400</TotalTime>
  <Words>679</Words>
  <Application>Microsoft Office PowerPoint</Application>
  <PresentationFormat>Экран (4:3)</PresentationFormat>
  <Paragraphs>69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Исполнительная</vt:lpstr>
      <vt:lpstr>Семейный урок, как основа формирования духовно – нравственных ценностей человека </vt:lpstr>
      <vt:lpstr>Урок по рассказу В. Осеевой «Бабка»</vt:lpstr>
      <vt:lpstr>Цель урока: </vt:lpstr>
      <vt:lpstr>Фокус урока: </vt:lpstr>
      <vt:lpstr>Задачи урока:</vt:lpstr>
      <vt:lpstr>Маршрутный лист 1  1. Как выглядела бабушка из рассказа Осеевой? Найдите в тексте, подчеркните, прочитайте. 2. Рассмотрите 3 портрета. Какой из них мог бы стать иллюстрацией к рассказу. Почему?</vt:lpstr>
      <vt:lpstr>Бабка была тучная, широкая, с мягким, певучим голосом. В старой вязаной кофте, с подоткнутой за пояс юбкой расхаживала она по комнатам, неожиданно появляясь перед глазами как большая тень. — Всю квартиру собой заполонила!.. — ворчал Борькин отец. А мать робко возражала ему: — Старый человек... Куда же ей деться? — Зажилась на свете... — вздыхал отец. — В инвалидном доме ей место — вот где! Все в доме, не исключая и Борьки, смотрели на бабку как на совершенно лишнего человека.</vt:lpstr>
      <vt:lpstr>Маршрутный лист 2</vt:lpstr>
      <vt:lpstr>Презентация PowerPoint</vt:lpstr>
      <vt:lpstr>Например, «Бабка спала на сундуке…». Эта деталь говорит о том, что героиня - человек очень неприхотливый, нетребовательный, скромный, хотя «всю ночь она тяжело ворочалась с боку на бок», значит, ей было неудобно, плохо. В остальных цитатах явно просматривается недопустимо пренебрежительное отношение внука к бабушке: «сбрасывал на руки бабке пальто и шапку, швырял на стул сумку с книгами и кричал: Бабка, поесть!», «бабка, не мешай», «Идем, идем! Можешь с ней не здороваться. Она у нас старая старушенция». Такие наблюдения помогают сделать выводы о характерах героев, и, конечно, задуматься о своем отношении к бабушкам и дедушкам. Дети учатся внимательному, вдумчивому чтению, родители помогают.</vt:lpstr>
      <vt:lpstr>Маршрутный лист 3</vt:lpstr>
      <vt:lpstr>Пришел к Борьке товарищ. Товарищ сказал: — Здравствуйте, бабушка! Борька весело подтолкнул его локтем: — Идем, идем! Можешь с ней не здороваться. Она у нас старая старушенция. Бабка одернула кофту, поправила платок и тихо пошевелила губами: — Обидеть — что ударить, приласкать — надо слова искать. А в соседней комнате товарищ говорил Борьке: — А с нашей бабушкой всегда здороваются. И свои, и чужие. Она у нас главная. — Как это — главная? — заинтересовался Борька. — Ну, старенькая... всех вырастила. Ее нельзя обижать. А что же ты со своей-то так? Смотри, отец взгреет за это. — Не взгреет! — нахмурился Борька. — Он сам с ней не здоровается. Товарищ покачал головой. — Чудно! Теперь старых все уважают. Советская власть знаешь как за них заступается! Вот у одних в нашем дворе старичку плохо жилось, так ему теперь они платят. Суд постановил. А стыдно-то как перед всеми, жуть! — Да мы свою бабку не обижаем, — покраснел Борька. — Она у нас... сыта и здрава. — Наша бабка лучше всех, а живет хуже всех — никто о ней не заботится. Мать удивлялась, а отец сердился: — Кто это тебя научил родителей осуждать? Смотри у меня — мал еще! И, разволновавшись, набрасывался на бабку: — Вы, что ли, мамаша, ребенка учите? Если недовольны нами, могли бы сами сказать.</vt:lpstr>
      <vt:lpstr>Маршрутный лист 4</vt:lpstr>
      <vt:lpstr>Презентация PowerPoint</vt:lpstr>
      <vt:lpstr>Маршрутный лист 5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Семейный урок, как основа формирования духовно – нравственных ценностей человека</dc:title>
  <dc:creator>DI92</dc:creator>
  <cp:lastModifiedBy>DI92</cp:lastModifiedBy>
  <cp:revision>18</cp:revision>
  <dcterms:created xsi:type="dcterms:W3CDTF">2025-10-27T08:06:47Z</dcterms:created>
  <dcterms:modified xsi:type="dcterms:W3CDTF">2025-10-27T14:47:29Z</dcterms:modified>
</cp:coreProperties>
</file>